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ssistant" pitchFamily="2" charset="-79"/>
      <p:regular r:id="rId22"/>
      <p:bold r:id="rId23"/>
    </p:embeddedFont>
    <p:embeddedFont>
      <p:font typeface="Halant Medium" panose="020B0604020202020204" charset="0"/>
      <p:regular r:id="rId24"/>
    </p:embeddedFont>
    <p:embeddedFont>
      <p:font typeface="HK Grotesk Bold" panose="020B0604020202020204" charset="0"/>
      <p:regular r:id="rId25"/>
    </p:embeddedFont>
    <p:embeddedFont>
      <p:font typeface="Lato Bold" panose="020B0604020202020204" charset="0"/>
      <p:regular r:id="rId26"/>
    </p:embeddedFont>
    <p:embeddedFont>
      <p:font typeface="Oswald Bold" panose="020B0604020202020204" charset="0"/>
      <p:regular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F8C91F-60A4-4B1D-BD93-6C1E6ED0BC11}" v="2" dt="2025-05-07T01:49:09.5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68160" autoAdjust="0"/>
  </p:normalViewPr>
  <p:slideViewPr>
    <p:cSldViewPr>
      <p:cViewPr varScale="1">
        <p:scale>
          <a:sx n="50" d="100"/>
          <a:sy n="50" d="100"/>
        </p:scale>
        <p:origin x="19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ADB37B-4471-4AA4-B4DD-237CEE988B33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FFCBD-4575-4329-B59F-61C110097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08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81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81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trained a Linear Regression model using features selected based on correlation with the target variable. Initially, we used the </a:t>
            </a:r>
            <a:r>
              <a:rPr lang="en-US" b="1" dirty="0"/>
              <a:t>top 8 correlated features</a:t>
            </a:r>
            <a:r>
              <a:rPr lang="en-US" dirty="0"/>
              <a:t>, which gave us decent performance. Then, we retrained the model using only the </a:t>
            </a:r>
            <a:r>
              <a:rPr lang="en-US" b="1" dirty="0"/>
              <a:t>top 4 features</a:t>
            </a:r>
            <a:r>
              <a:rPr lang="en-US" dirty="0"/>
              <a:t>, which improved the evaluation metrics (e.g., lower RMSE, higher R²).</a:t>
            </a:r>
          </a:p>
          <a:p>
            <a:r>
              <a:rPr lang="en-US" dirty="0"/>
              <a:t>This change helped the model by </a:t>
            </a:r>
            <a:r>
              <a:rPr lang="en-US" b="1" dirty="0"/>
              <a:t>reducing noise and multicollinearity</a:t>
            </a:r>
            <a:r>
              <a:rPr lang="en-US" dirty="0"/>
              <a:t>, making it simpler and more focused on the most predictive inputs.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36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built a Decision Tree Regressor using features selected by their correlation with the target. In the first run, we used the </a:t>
            </a:r>
            <a:r>
              <a:rPr lang="en-US" b="1" dirty="0"/>
              <a:t>top 8 correlated features</a:t>
            </a:r>
            <a:r>
              <a:rPr lang="en-US" dirty="0"/>
              <a:t>, and in the second, we reduced it to the </a:t>
            </a:r>
            <a:r>
              <a:rPr lang="en-US" b="1" dirty="0"/>
              <a:t>top 4</a:t>
            </a:r>
            <a:r>
              <a:rPr lang="en-US" dirty="0"/>
              <a:t>.</a:t>
            </a:r>
          </a:p>
          <a:p>
            <a:r>
              <a:rPr lang="en-US" dirty="0"/>
              <a:t>Using fewer, more relevant features improved the model's performance by </a:t>
            </a:r>
            <a:r>
              <a:rPr lang="en-US" b="1" dirty="0"/>
              <a:t>reducing overfitting</a:t>
            </a:r>
            <a:r>
              <a:rPr lang="en-US" dirty="0"/>
              <a:t> and making the tree structure simpler and more generalizable. This led to </a:t>
            </a:r>
            <a:r>
              <a:rPr lang="en-US" b="1" dirty="0"/>
              <a:t>better evaluation scores</a:t>
            </a:r>
            <a:r>
              <a:rPr lang="en-US" dirty="0"/>
              <a:t>, showing that a more focused feature set can boost model effectiveness.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6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experimented with different values for the </a:t>
            </a:r>
            <a:r>
              <a:rPr lang="en-US" dirty="0" err="1"/>
              <a:t>n_estimators</a:t>
            </a:r>
            <a:r>
              <a:rPr lang="en-US" dirty="0"/>
              <a:t> parameter, which controls the number of decision trees in the Random Forest. Starting from 150, we tested multiple values and observed how they affected model performance.</a:t>
            </a:r>
          </a:p>
          <a:p>
            <a:r>
              <a:rPr lang="en-US" dirty="0"/>
              <a:t>Eventually, setting </a:t>
            </a:r>
            <a:r>
              <a:rPr lang="en-US" dirty="0" err="1"/>
              <a:t>n_estimators</a:t>
            </a:r>
            <a:r>
              <a:rPr lang="en-US" dirty="0"/>
              <a:t> to </a:t>
            </a:r>
            <a:r>
              <a:rPr lang="en-US" b="1" dirty="0"/>
              <a:t>250</a:t>
            </a:r>
            <a:r>
              <a:rPr lang="en-US" dirty="0"/>
              <a:t> gave us the </a:t>
            </a:r>
            <a:r>
              <a:rPr lang="en-US" b="1" dirty="0"/>
              <a:t>best results</a:t>
            </a:r>
            <a:r>
              <a:rPr lang="en-US" dirty="0"/>
              <a:t> in terms of accuracy and error metrics. Increasing the number of trees improved stability and reduced variance, helping the model generalize better.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695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n_estimators</a:t>
            </a:r>
            <a:r>
              <a:rPr lang="en-US" dirty="0"/>
              <a:t>=150, </a:t>
            </a:r>
            <a:r>
              <a:rPr lang="en-US" dirty="0" err="1"/>
              <a:t>learning_rate</a:t>
            </a:r>
            <a:r>
              <a:rPr lang="en-US" dirty="0"/>
              <a:t>=0.1</a:t>
            </a:r>
            <a:br>
              <a:rPr lang="en-US" dirty="0"/>
            </a:br>
            <a:r>
              <a:rPr lang="en-US" dirty="0" err="1"/>
              <a:t>n_estimators</a:t>
            </a:r>
            <a:r>
              <a:rPr lang="en-US" dirty="0"/>
              <a:t>=650, </a:t>
            </a:r>
            <a:r>
              <a:rPr lang="en-US" dirty="0" err="1"/>
              <a:t>learning_rate</a:t>
            </a:r>
            <a:r>
              <a:rPr lang="en-US" dirty="0"/>
              <a:t>=0.3</a:t>
            </a:r>
          </a:p>
          <a:p>
            <a:endParaRPr lang="en-US" dirty="0"/>
          </a:p>
          <a:p>
            <a:pPr>
              <a:buNone/>
            </a:pPr>
            <a:r>
              <a:rPr lang="en-US" dirty="0" err="1"/>
              <a:t>n_estimators</a:t>
            </a:r>
            <a:r>
              <a:rPr lang="en-US" dirty="0"/>
              <a:t> defines the </a:t>
            </a:r>
            <a:r>
              <a:rPr lang="en-US" b="1" dirty="0"/>
              <a:t>number of boosting rounds</a:t>
            </a:r>
            <a:r>
              <a:rPr lang="en-US" dirty="0"/>
              <a:t> (trees). More trees can capture more complex patterns.</a:t>
            </a:r>
          </a:p>
          <a:p>
            <a:r>
              <a:rPr lang="en-US" dirty="0" err="1"/>
              <a:t>learning_rate</a:t>
            </a:r>
            <a:r>
              <a:rPr lang="en-US" dirty="0"/>
              <a:t> controls how much each tree contributes to the final prediction. A higher rate (0.3) helps the model </a:t>
            </a:r>
            <a:r>
              <a:rPr lang="en-US" b="1" dirty="0"/>
              <a:t>learn faster</a:t>
            </a:r>
            <a:r>
              <a:rPr lang="en-US" dirty="0"/>
              <a:t>.</a:t>
            </a:r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067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Changed top 8 to top 4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034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estimator 1500</a:t>
            </a:r>
          </a:p>
          <a:p>
            <a:r>
              <a:rPr lang="en-US" dirty="0"/>
              <a:t>N estimator 1000</a:t>
            </a:r>
            <a:br>
              <a:rPr lang="en-US" dirty="0"/>
            </a:br>
            <a:r>
              <a:rPr lang="en-US" dirty="0"/>
              <a:t>also tried changing features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333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buNone/>
            </a:pPr>
            <a:r>
              <a:rPr lang="en-US" dirty="0">
                <a:effectLst/>
              </a:rPr>
              <a:t>“This slide summarizes the performance of all our machine learning models, both before and after tuning.</a:t>
            </a:r>
            <a:endParaRPr lang="en-US" dirty="0"/>
          </a:p>
          <a:p>
            <a:pPr rtl="0">
              <a:buNone/>
            </a:pPr>
            <a:br>
              <a:rPr lang="en-US" dirty="0"/>
            </a:br>
            <a:endParaRPr lang="en-US" dirty="0"/>
          </a:p>
          <a:p>
            <a:pPr rtl="0">
              <a:buNone/>
            </a:pPr>
            <a:r>
              <a:rPr lang="en-US" dirty="0">
                <a:effectLst/>
              </a:rPr>
              <a:t>Starting with the R² chart, I can see that Decision Tree Regressor achieved the highest R² after tuning, followed closely by Random Forest and Linear Regression, indicating strong predictive power.</a:t>
            </a:r>
            <a:endParaRPr lang="en-US" dirty="0"/>
          </a:p>
          <a:p>
            <a:pPr rtl="0">
              <a:buNone/>
            </a:pPr>
            <a:br>
              <a:rPr lang="en-US" dirty="0"/>
            </a:br>
            <a:endParaRPr lang="en-US" dirty="0"/>
          </a:p>
          <a:p>
            <a:pPr rtl="0">
              <a:buNone/>
            </a:pPr>
            <a:r>
              <a:rPr lang="en-US" dirty="0">
                <a:effectLst/>
              </a:rPr>
              <a:t>In terms of MAE and RMSE, which represent the error margins, Decision Tree again had the lowest post-tuning RMSE at around 99, while Random Forest also showed competitive error values, confirming their stability.</a:t>
            </a:r>
            <a:endParaRPr lang="en-US" dirty="0"/>
          </a:p>
          <a:p>
            <a:pPr rtl="0">
              <a:buNone/>
            </a:pPr>
            <a:br>
              <a:rPr lang="en-US" dirty="0"/>
            </a:br>
            <a:endParaRPr lang="en-US" dirty="0"/>
          </a:p>
          <a:p>
            <a:pPr rtl="0">
              <a:buNone/>
            </a:pPr>
            <a:r>
              <a:rPr lang="en-US" dirty="0">
                <a:effectLst/>
              </a:rPr>
              <a:t>Interestingly, while </a:t>
            </a:r>
            <a:r>
              <a:rPr lang="en-US" dirty="0" err="1">
                <a:effectLst/>
              </a:rPr>
              <a:t>LightGBM</a:t>
            </a:r>
            <a:r>
              <a:rPr lang="en-US" dirty="0">
                <a:effectLst/>
              </a:rPr>
              <a:t> is powerful in general, in our case, they performed better before tuning, so I chose to retain the original versions.</a:t>
            </a:r>
            <a:endParaRPr lang="en-US" dirty="0"/>
          </a:p>
          <a:p>
            <a:pPr rtl="0">
              <a:buNone/>
            </a:pPr>
            <a:br>
              <a:rPr lang="en-US" dirty="0"/>
            </a:br>
            <a:endParaRPr lang="en-US" dirty="0"/>
          </a:p>
          <a:p>
            <a:pPr rtl="0"/>
            <a:r>
              <a:rPr lang="en-US" dirty="0">
                <a:effectLst/>
              </a:rPr>
              <a:t>Overall, this comparison helped us conclude that Decision Tree and Random Forest are our most reliable models for predicting 2022 drug spending per dosage unit.”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37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4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32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7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83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34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31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12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FCBD-4575-4329-B59F-61C1100971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08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2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2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atalog.data.gov/dataset/medicare-part-d-spending-by-drug-401d2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33400" y="441705"/>
            <a:ext cx="10712000" cy="3118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284"/>
              </a:lnSpc>
            </a:pPr>
            <a:r>
              <a:rPr lang="en-US" sz="8000" b="1" dirty="0"/>
              <a:t>Predicting Insurance Drug Spending</a:t>
            </a:r>
            <a:endParaRPr lang="en-US" sz="8800" b="1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4" name="Freeform 4"/>
          <p:cNvSpPr/>
          <p:nvPr/>
        </p:nvSpPr>
        <p:spPr>
          <a:xfrm rot="-5624184">
            <a:off x="9190413" y="-1204481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5017281">
            <a:off x="9191756" y="7098820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10567437">
            <a:off x="16126494" y="6825098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24184">
            <a:off x="9190413" y="-1204481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17281">
            <a:off x="7304671" y="971407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567437">
            <a:off x="16126494" y="6825098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1772729"/>
            <a:ext cx="11442058" cy="6924414"/>
            <a:chOff x="0" y="9525"/>
            <a:chExt cx="15256077" cy="9232552"/>
          </a:xfrm>
        </p:grpSpPr>
        <p:sp>
          <p:nvSpPr>
            <p:cNvPr id="6" name="TextBox 6"/>
            <p:cNvSpPr txBox="1"/>
            <p:nvPr/>
          </p:nvSpPr>
          <p:spPr>
            <a:xfrm>
              <a:off x="0" y="9525"/>
              <a:ext cx="15256077" cy="15913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Evaluation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377292"/>
              <a:ext cx="9654166" cy="6864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 dirty="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We evaluated the models using standard performance metrics:</a:t>
              </a:r>
            </a:p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 dirty="0">
                  <a:solidFill>
                    <a:srgbClr val="FFFFFF"/>
                  </a:solidFill>
                  <a:latin typeface="Assistant" pitchFamily="2" charset="-79"/>
                  <a:ea typeface="Assistant"/>
                  <a:cs typeface="Assistant" pitchFamily="2" charset="-79"/>
                  <a:sym typeface="Assistant"/>
                </a:rPr>
                <a:t>Evaluation Metrics: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lang="en-US" altLang="en-US" sz="2040" dirty="0">
                  <a:solidFill>
                    <a:schemeClr val="bg1"/>
                  </a:solidFill>
                  <a:latin typeface="Assistant" pitchFamily="2" charset="-79"/>
                  <a:cs typeface="Assistant" pitchFamily="2" charset="-79"/>
                </a:rPr>
                <a:t>R² Score (Coefficient of Determination) – Measures how well the predictions approximate actual values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lang="en-US" altLang="en-US" sz="2040" dirty="0">
                  <a:solidFill>
                    <a:schemeClr val="bg1"/>
                  </a:solidFill>
                  <a:latin typeface="Assistant" pitchFamily="2" charset="-79"/>
                  <a:cs typeface="Assistant" pitchFamily="2" charset="-79"/>
                </a:rPr>
                <a:t>Mean Absolute Error (MAE) – Average of absolute differences between predicted and actual values; easy to interpret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r>
                <a:rPr lang="en-US" altLang="en-US" sz="2040" dirty="0">
                  <a:solidFill>
                    <a:schemeClr val="bg1"/>
                  </a:solidFill>
                  <a:latin typeface="Assistant" pitchFamily="2" charset="-79"/>
                  <a:cs typeface="Assistant" pitchFamily="2" charset="-79"/>
                </a:rPr>
                <a:t>Root Mean Squared Error (RMSE) – Penalizes larger errors more than MAE; useful for understanding prediction variability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lang="en-US" altLang="en-US" sz="204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endParaRPr>
            </a:p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 dirty="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Model Insights: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 dirty="0" err="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LightGBM</a:t>
              </a:r>
              <a:r>
                <a:rPr lang="en-US" sz="2040" spc="-20" dirty="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 had the best balance of precision, recall, and accuracy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 dirty="0" err="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XGBoost</a:t>
              </a:r>
              <a:r>
                <a:rPr lang="en-US" sz="2040" spc="-20" dirty="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 was a strong alternative, especially for detecting cost anomalies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 dirty="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Simpler models like Logistic Regression performed moderately but lacked robustness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081717" y="1829482"/>
            <a:ext cx="11608222" cy="6043119"/>
            <a:chOff x="0" y="0"/>
            <a:chExt cx="15477629" cy="8057492"/>
          </a:xfrm>
        </p:grpSpPr>
        <p:sp>
          <p:nvSpPr>
            <p:cNvPr id="9" name="TextBox 9"/>
            <p:cNvSpPr txBox="1"/>
            <p:nvPr/>
          </p:nvSpPr>
          <p:spPr>
            <a:xfrm>
              <a:off x="0" y="9525"/>
              <a:ext cx="15477629" cy="15913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440"/>
                </a:lnSpc>
              </a:pPr>
              <a:r>
                <a:rPr lang="en-US" sz="8000" b="1">
                  <a:solidFill>
                    <a:srgbClr val="FFFFF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Deployment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377291"/>
              <a:ext cx="9794368" cy="5680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Goal: Make the model usable in real-world decision-making systems for healthcare cost forecasting.</a:t>
              </a:r>
            </a:p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Deployment Strategy: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Model will be deployed via a web-based interface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Healthcare analysts can input new drug claim data and get predicted cost per dosage unit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Backend powered by the trained LightGBM model</a:t>
              </a:r>
            </a:p>
            <a:p>
              <a:pPr algn="l">
                <a:lnSpc>
                  <a:spcPts val="2856"/>
                </a:lnSpc>
                <a:spcBef>
                  <a:spcPct val="0"/>
                </a:spcBef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Benefits: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Enables real-time analysis of new drugs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Supports policy planning, pricing audits, and budget forecasting</a:t>
              </a:r>
            </a:p>
            <a:p>
              <a:pPr marL="440585" lvl="1" indent="-220292" algn="l">
                <a:lnSpc>
                  <a:spcPts val="285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040" spc="-20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Scalable for integration into insurance and public health platforms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99078" y="0"/>
            <a:ext cx="8188922" cy="10287000"/>
          </a:xfrm>
          <a:custGeom>
            <a:avLst/>
            <a:gdLst/>
            <a:ahLst/>
            <a:cxnLst/>
            <a:rect l="l" t="t" r="r" b="b"/>
            <a:pathLst>
              <a:path w="8188922" h="10287000">
                <a:moveTo>
                  <a:pt x="0" y="0"/>
                </a:moveTo>
                <a:lnTo>
                  <a:pt x="8188922" y="0"/>
                </a:lnTo>
                <a:lnTo>
                  <a:pt x="81889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215" r="-4421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504191" y="4371223"/>
            <a:ext cx="4273184" cy="772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8"/>
              </a:lnSpc>
            </a:pPr>
            <a:r>
              <a:rPr lang="en-US" sz="4577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MODELS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5238549" y="7531796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313119">
            <a:off x="13667511" y="-221618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1705580">
            <a:off x="-2362671" y="6401890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959566">
            <a:off x="-761750" y="523555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85800" y="2415006"/>
            <a:ext cx="8143564" cy="5934622"/>
          </a:xfrm>
          <a:custGeom>
            <a:avLst/>
            <a:gdLst/>
            <a:ahLst/>
            <a:cxnLst/>
            <a:rect l="l" t="t" r="r" b="b"/>
            <a:pathLst>
              <a:path w="8143564" h="5934622">
                <a:moveTo>
                  <a:pt x="0" y="0"/>
                </a:moveTo>
                <a:lnTo>
                  <a:pt x="8143564" y="0"/>
                </a:lnTo>
                <a:lnTo>
                  <a:pt x="8143564" y="5934622"/>
                </a:lnTo>
                <a:lnTo>
                  <a:pt x="0" y="59346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320441" y="2209761"/>
            <a:ext cx="8503591" cy="5867478"/>
          </a:xfrm>
          <a:custGeom>
            <a:avLst/>
            <a:gdLst/>
            <a:ahLst/>
            <a:cxnLst/>
            <a:rect l="l" t="t" r="r" b="b"/>
            <a:pathLst>
              <a:path w="8503591" h="5867478">
                <a:moveTo>
                  <a:pt x="0" y="0"/>
                </a:moveTo>
                <a:lnTo>
                  <a:pt x="8503591" y="0"/>
                </a:lnTo>
                <a:lnTo>
                  <a:pt x="8503591" y="5867478"/>
                </a:lnTo>
                <a:lnTo>
                  <a:pt x="0" y="58674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191851" y="154350"/>
            <a:ext cx="7437540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Linear Regression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17633" y="8394822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23508" y="8394822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58025" y="6161712"/>
            <a:ext cx="6523734" cy="7268784"/>
          </a:xfrm>
          <a:custGeom>
            <a:avLst/>
            <a:gdLst/>
            <a:ahLst/>
            <a:cxnLst/>
            <a:rect l="l" t="t" r="r" b="b"/>
            <a:pathLst>
              <a:path w="6523734" h="7268784">
                <a:moveTo>
                  <a:pt x="0" y="0"/>
                </a:moveTo>
                <a:lnTo>
                  <a:pt x="6523734" y="0"/>
                </a:lnTo>
                <a:lnTo>
                  <a:pt x="6523734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573320" y="8710645"/>
            <a:ext cx="2546291" cy="2412611"/>
          </a:xfrm>
          <a:custGeom>
            <a:avLst/>
            <a:gdLst/>
            <a:ahLst/>
            <a:cxnLst/>
            <a:rect l="l" t="t" r="r" b="b"/>
            <a:pathLst>
              <a:path w="2546291" h="2412611">
                <a:moveTo>
                  <a:pt x="0" y="0"/>
                </a:moveTo>
                <a:lnTo>
                  <a:pt x="2546292" y="0"/>
                </a:lnTo>
                <a:lnTo>
                  <a:pt x="2546292" y="2412611"/>
                </a:lnTo>
                <a:lnTo>
                  <a:pt x="0" y="241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669250" y="2339408"/>
            <a:ext cx="7847739" cy="5993711"/>
          </a:xfrm>
          <a:custGeom>
            <a:avLst/>
            <a:gdLst/>
            <a:ahLst/>
            <a:cxnLst/>
            <a:rect l="l" t="t" r="r" b="b"/>
            <a:pathLst>
              <a:path w="7847739" h="5993711">
                <a:moveTo>
                  <a:pt x="0" y="0"/>
                </a:moveTo>
                <a:lnTo>
                  <a:pt x="7847740" y="0"/>
                </a:lnTo>
                <a:lnTo>
                  <a:pt x="7847740" y="5993711"/>
                </a:lnTo>
                <a:lnTo>
                  <a:pt x="0" y="59937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99826" y="2339408"/>
            <a:ext cx="8187995" cy="5926061"/>
          </a:xfrm>
          <a:custGeom>
            <a:avLst/>
            <a:gdLst/>
            <a:ahLst/>
            <a:cxnLst/>
            <a:rect l="l" t="t" r="r" b="b"/>
            <a:pathLst>
              <a:path w="8187995" h="5926061">
                <a:moveTo>
                  <a:pt x="0" y="0"/>
                </a:moveTo>
                <a:lnTo>
                  <a:pt x="8187995" y="0"/>
                </a:lnTo>
                <a:lnTo>
                  <a:pt x="8187995" y="5926061"/>
                </a:lnTo>
                <a:lnTo>
                  <a:pt x="0" y="59260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99826" y="479308"/>
            <a:ext cx="10577774" cy="1070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 dirty="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Decision Tree Regressor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53875" y="8417275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D7D2C5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423508" y="8394822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F0F0F0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64986" y="-3282418"/>
            <a:ext cx="7027814" cy="6254754"/>
          </a:xfrm>
          <a:custGeom>
            <a:avLst/>
            <a:gdLst/>
            <a:ahLst/>
            <a:cxnLst/>
            <a:rect l="l" t="t" r="r" b="b"/>
            <a:pathLst>
              <a:path w="7027814" h="6254754">
                <a:moveTo>
                  <a:pt x="0" y="0"/>
                </a:moveTo>
                <a:lnTo>
                  <a:pt x="7027814" y="0"/>
                </a:lnTo>
                <a:lnTo>
                  <a:pt x="7027814" y="6254755"/>
                </a:lnTo>
                <a:lnTo>
                  <a:pt x="0" y="6254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9490257">
            <a:off x="7989172" y="8611142"/>
            <a:ext cx="2546291" cy="2412611"/>
          </a:xfrm>
          <a:custGeom>
            <a:avLst/>
            <a:gdLst/>
            <a:ahLst/>
            <a:cxnLst/>
            <a:rect l="l" t="t" r="r" b="b"/>
            <a:pathLst>
              <a:path w="2546291" h="2412611">
                <a:moveTo>
                  <a:pt x="0" y="0"/>
                </a:moveTo>
                <a:lnTo>
                  <a:pt x="2546291" y="0"/>
                </a:lnTo>
                <a:lnTo>
                  <a:pt x="2546291" y="2412611"/>
                </a:lnTo>
                <a:lnTo>
                  <a:pt x="0" y="241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148233">
            <a:off x="12976018" y="3273608"/>
            <a:ext cx="6861060" cy="6560888"/>
          </a:xfrm>
          <a:custGeom>
            <a:avLst/>
            <a:gdLst/>
            <a:ahLst/>
            <a:cxnLst/>
            <a:rect l="l" t="t" r="r" b="b"/>
            <a:pathLst>
              <a:path w="6861060" h="6560888">
                <a:moveTo>
                  <a:pt x="0" y="0"/>
                </a:moveTo>
                <a:lnTo>
                  <a:pt x="6861060" y="0"/>
                </a:lnTo>
                <a:lnTo>
                  <a:pt x="6861060" y="6560888"/>
                </a:lnTo>
                <a:lnTo>
                  <a:pt x="0" y="65608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23596" y="1997359"/>
            <a:ext cx="6588776" cy="6292281"/>
          </a:xfrm>
          <a:custGeom>
            <a:avLst/>
            <a:gdLst/>
            <a:ahLst/>
            <a:cxnLst/>
            <a:rect l="l" t="t" r="r" b="b"/>
            <a:pathLst>
              <a:path w="6588776" h="6292281">
                <a:moveTo>
                  <a:pt x="0" y="0"/>
                </a:moveTo>
                <a:lnTo>
                  <a:pt x="6588776" y="0"/>
                </a:lnTo>
                <a:lnTo>
                  <a:pt x="6588776" y="6292282"/>
                </a:lnTo>
                <a:lnTo>
                  <a:pt x="0" y="62922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144000" y="2064085"/>
            <a:ext cx="6841270" cy="6225556"/>
          </a:xfrm>
          <a:custGeom>
            <a:avLst/>
            <a:gdLst/>
            <a:ahLst/>
            <a:cxnLst/>
            <a:rect l="l" t="t" r="r" b="b"/>
            <a:pathLst>
              <a:path w="6841270" h="6225556">
                <a:moveTo>
                  <a:pt x="0" y="0"/>
                </a:moveTo>
                <a:lnTo>
                  <a:pt x="6841270" y="0"/>
                </a:lnTo>
                <a:lnTo>
                  <a:pt x="6841270" y="6225556"/>
                </a:lnTo>
                <a:lnTo>
                  <a:pt x="0" y="62255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33400" y="571500"/>
            <a:ext cx="11817547" cy="1211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440"/>
              </a:lnSpc>
            </a:pPr>
            <a:r>
              <a:rPr lang="en-US" sz="8000" b="1" dirty="0">
                <a:solidFill>
                  <a:srgbClr val="4D1354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Random Forest Regressor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78035" y="8364610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551860" y="8364610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64986" y="-3282418"/>
            <a:ext cx="7027814" cy="6254754"/>
          </a:xfrm>
          <a:custGeom>
            <a:avLst/>
            <a:gdLst/>
            <a:ahLst/>
            <a:cxnLst/>
            <a:rect l="l" t="t" r="r" b="b"/>
            <a:pathLst>
              <a:path w="7027814" h="6254754">
                <a:moveTo>
                  <a:pt x="0" y="0"/>
                </a:moveTo>
                <a:lnTo>
                  <a:pt x="7027814" y="0"/>
                </a:lnTo>
                <a:lnTo>
                  <a:pt x="7027814" y="6254755"/>
                </a:lnTo>
                <a:lnTo>
                  <a:pt x="0" y="6254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9490257">
            <a:off x="7989172" y="8611142"/>
            <a:ext cx="2546291" cy="2412611"/>
          </a:xfrm>
          <a:custGeom>
            <a:avLst/>
            <a:gdLst/>
            <a:ahLst/>
            <a:cxnLst/>
            <a:rect l="l" t="t" r="r" b="b"/>
            <a:pathLst>
              <a:path w="2546291" h="2412611">
                <a:moveTo>
                  <a:pt x="0" y="0"/>
                </a:moveTo>
                <a:lnTo>
                  <a:pt x="2546291" y="0"/>
                </a:lnTo>
                <a:lnTo>
                  <a:pt x="2546291" y="2412611"/>
                </a:lnTo>
                <a:lnTo>
                  <a:pt x="0" y="241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148233">
            <a:off x="12976018" y="3273608"/>
            <a:ext cx="6861060" cy="6560888"/>
          </a:xfrm>
          <a:custGeom>
            <a:avLst/>
            <a:gdLst/>
            <a:ahLst/>
            <a:cxnLst/>
            <a:rect l="l" t="t" r="r" b="b"/>
            <a:pathLst>
              <a:path w="6861060" h="6560888">
                <a:moveTo>
                  <a:pt x="0" y="0"/>
                </a:moveTo>
                <a:lnTo>
                  <a:pt x="6861060" y="0"/>
                </a:lnTo>
                <a:lnTo>
                  <a:pt x="6861060" y="6560888"/>
                </a:lnTo>
                <a:lnTo>
                  <a:pt x="0" y="65608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93171" y="1981963"/>
            <a:ext cx="7007074" cy="6183743"/>
          </a:xfrm>
          <a:custGeom>
            <a:avLst/>
            <a:gdLst/>
            <a:ahLst/>
            <a:cxnLst/>
            <a:rect l="l" t="t" r="r" b="b"/>
            <a:pathLst>
              <a:path w="7007074" h="6183743">
                <a:moveTo>
                  <a:pt x="0" y="0"/>
                </a:moveTo>
                <a:lnTo>
                  <a:pt x="7007074" y="0"/>
                </a:lnTo>
                <a:lnTo>
                  <a:pt x="7007074" y="6183743"/>
                </a:lnTo>
                <a:lnTo>
                  <a:pt x="0" y="61837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929647" y="1981963"/>
            <a:ext cx="6476901" cy="6323075"/>
          </a:xfrm>
          <a:custGeom>
            <a:avLst/>
            <a:gdLst/>
            <a:ahLst/>
            <a:cxnLst/>
            <a:rect l="l" t="t" r="r" b="b"/>
            <a:pathLst>
              <a:path w="6476901" h="6323075">
                <a:moveTo>
                  <a:pt x="0" y="0"/>
                </a:moveTo>
                <a:lnTo>
                  <a:pt x="6476901" y="0"/>
                </a:lnTo>
                <a:lnTo>
                  <a:pt x="6476901" y="6323074"/>
                </a:lnTo>
                <a:lnTo>
                  <a:pt x="0" y="63230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694065" y="437894"/>
            <a:ext cx="9235582" cy="1191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40"/>
              </a:lnSpc>
            </a:pPr>
            <a:r>
              <a:rPr lang="en-US" sz="8000" b="1">
                <a:solidFill>
                  <a:srgbClr val="4D1354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XG Boost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56759" y="8247887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55322" y="8484107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731F7D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7828277" y="9031944"/>
            <a:ext cx="2604581" cy="2467841"/>
          </a:xfrm>
          <a:custGeom>
            <a:avLst/>
            <a:gdLst/>
            <a:ahLst/>
            <a:cxnLst/>
            <a:rect l="l" t="t" r="r" b="b"/>
            <a:pathLst>
              <a:path w="2604581" h="2467841">
                <a:moveTo>
                  <a:pt x="0" y="0"/>
                </a:moveTo>
                <a:lnTo>
                  <a:pt x="2604581" y="0"/>
                </a:lnTo>
                <a:lnTo>
                  <a:pt x="2604581" y="2467841"/>
                </a:lnTo>
                <a:lnTo>
                  <a:pt x="0" y="2467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9088749">
            <a:off x="1631143" y="-2578373"/>
            <a:ext cx="3903561" cy="3698625"/>
          </a:xfrm>
          <a:custGeom>
            <a:avLst/>
            <a:gdLst/>
            <a:ahLst/>
            <a:cxnLst/>
            <a:rect l="l" t="t" r="r" b="b"/>
            <a:pathLst>
              <a:path w="3903561" h="3698625">
                <a:moveTo>
                  <a:pt x="0" y="0"/>
                </a:moveTo>
                <a:lnTo>
                  <a:pt x="3903562" y="0"/>
                </a:lnTo>
                <a:lnTo>
                  <a:pt x="3903562" y="3698625"/>
                </a:lnTo>
                <a:lnTo>
                  <a:pt x="0" y="369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13119">
            <a:off x="-3109196" y="4175850"/>
            <a:ext cx="8275792" cy="7913726"/>
          </a:xfrm>
          <a:custGeom>
            <a:avLst/>
            <a:gdLst/>
            <a:ahLst/>
            <a:cxnLst/>
            <a:rect l="l" t="t" r="r" b="b"/>
            <a:pathLst>
              <a:path w="8275792" h="7913726">
                <a:moveTo>
                  <a:pt x="0" y="0"/>
                </a:moveTo>
                <a:lnTo>
                  <a:pt x="8275792" y="0"/>
                </a:lnTo>
                <a:lnTo>
                  <a:pt x="8275792" y="7913726"/>
                </a:lnTo>
                <a:lnTo>
                  <a:pt x="0" y="79137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7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965189">
            <a:off x="11239029" y="-3141539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2"/>
                </a:lnTo>
                <a:lnTo>
                  <a:pt x="0" y="696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207755">
            <a:off x="13218087" y="5225672"/>
            <a:ext cx="6135171" cy="7102948"/>
          </a:xfrm>
          <a:custGeom>
            <a:avLst/>
            <a:gdLst/>
            <a:ahLst/>
            <a:cxnLst/>
            <a:rect l="l" t="t" r="r" b="b"/>
            <a:pathLst>
              <a:path w="6135171" h="7102948">
                <a:moveTo>
                  <a:pt x="0" y="0"/>
                </a:moveTo>
                <a:lnTo>
                  <a:pt x="6135171" y="0"/>
                </a:lnTo>
                <a:lnTo>
                  <a:pt x="6135171" y="7102948"/>
                </a:lnTo>
                <a:lnTo>
                  <a:pt x="0" y="71029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50572" y="2215007"/>
            <a:ext cx="7738302" cy="6016530"/>
          </a:xfrm>
          <a:custGeom>
            <a:avLst/>
            <a:gdLst/>
            <a:ahLst/>
            <a:cxnLst/>
            <a:rect l="l" t="t" r="r" b="b"/>
            <a:pathLst>
              <a:path w="7738302" h="6016530">
                <a:moveTo>
                  <a:pt x="0" y="0"/>
                </a:moveTo>
                <a:lnTo>
                  <a:pt x="7738302" y="0"/>
                </a:lnTo>
                <a:lnTo>
                  <a:pt x="7738302" y="6016530"/>
                </a:lnTo>
                <a:lnTo>
                  <a:pt x="0" y="60165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564167" y="2294779"/>
            <a:ext cx="8132545" cy="5936758"/>
          </a:xfrm>
          <a:custGeom>
            <a:avLst/>
            <a:gdLst/>
            <a:ahLst/>
            <a:cxnLst/>
            <a:rect l="l" t="t" r="r" b="b"/>
            <a:pathLst>
              <a:path w="8132545" h="5936758">
                <a:moveTo>
                  <a:pt x="0" y="0"/>
                </a:moveTo>
                <a:lnTo>
                  <a:pt x="8132545" y="0"/>
                </a:lnTo>
                <a:lnTo>
                  <a:pt x="8132545" y="5936758"/>
                </a:lnTo>
                <a:lnTo>
                  <a:pt x="0" y="59367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678029" y="791919"/>
            <a:ext cx="7191264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2"/>
              </a:lnSpc>
            </a:pPr>
            <a:r>
              <a:rPr lang="en-US" sz="6944" b="1" dirty="0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K-NN Regressor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17633" y="8394822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D7D2C5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423508" y="8394822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E4E1D0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7828277" y="9031944"/>
            <a:ext cx="2604581" cy="2467841"/>
          </a:xfrm>
          <a:custGeom>
            <a:avLst/>
            <a:gdLst/>
            <a:ahLst/>
            <a:cxnLst/>
            <a:rect l="l" t="t" r="r" b="b"/>
            <a:pathLst>
              <a:path w="2604581" h="2467841">
                <a:moveTo>
                  <a:pt x="0" y="0"/>
                </a:moveTo>
                <a:lnTo>
                  <a:pt x="2604581" y="0"/>
                </a:lnTo>
                <a:lnTo>
                  <a:pt x="2604581" y="2467841"/>
                </a:lnTo>
                <a:lnTo>
                  <a:pt x="0" y="2467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9088749">
            <a:off x="1631143" y="-2578373"/>
            <a:ext cx="3903561" cy="3698625"/>
          </a:xfrm>
          <a:custGeom>
            <a:avLst/>
            <a:gdLst/>
            <a:ahLst/>
            <a:cxnLst/>
            <a:rect l="l" t="t" r="r" b="b"/>
            <a:pathLst>
              <a:path w="3903561" h="3698625">
                <a:moveTo>
                  <a:pt x="0" y="0"/>
                </a:moveTo>
                <a:lnTo>
                  <a:pt x="3903562" y="0"/>
                </a:lnTo>
                <a:lnTo>
                  <a:pt x="3903562" y="3698625"/>
                </a:lnTo>
                <a:lnTo>
                  <a:pt x="0" y="369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13119">
            <a:off x="-3109196" y="4175850"/>
            <a:ext cx="8275792" cy="7913726"/>
          </a:xfrm>
          <a:custGeom>
            <a:avLst/>
            <a:gdLst/>
            <a:ahLst/>
            <a:cxnLst/>
            <a:rect l="l" t="t" r="r" b="b"/>
            <a:pathLst>
              <a:path w="8275792" h="7913726">
                <a:moveTo>
                  <a:pt x="0" y="0"/>
                </a:moveTo>
                <a:lnTo>
                  <a:pt x="8275792" y="0"/>
                </a:lnTo>
                <a:lnTo>
                  <a:pt x="8275792" y="7913726"/>
                </a:lnTo>
                <a:lnTo>
                  <a:pt x="0" y="79137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7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965189">
            <a:off x="11239029" y="-3141539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2"/>
                </a:lnTo>
                <a:lnTo>
                  <a:pt x="0" y="696384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207755">
            <a:off x="13218087" y="5225672"/>
            <a:ext cx="6135171" cy="7102948"/>
          </a:xfrm>
          <a:custGeom>
            <a:avLst/>
            <a:gdLst/>
            <a:ahLst/>
            <a:cxnLst/>
            <a:rect l="l" t="t" r="r" b="b"/>
            <a:pathLst>
              <a:path w="6135171" h="7102948">
                <a:moveTo>
                  <a:pt x="0" y="0"/>
                </a:moveTo>
                <a:lnTo>
                  <a:pt x="6135171" y="0"/>
                </a:lnTo>
                <a:lnTo>
                  <a:pt x="6135171" y="7102948"/>
                </a:lnTo>
                <a:lnTo>
                  <a:pt x="0" y="71029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522278" y="2199919"/>
            <a:ext cx="8395239" cy="5887162"/>
          </a:xfrm>
          <a:custGeom>
            <a:avLst/>
            <a:gdLst/>
            <a:ahLst/>
            <a:cxnLst/>
            <a:rect l="l" t="t" r="r" b="b"/>
            <a:pathLst>
              <a:path w="8395239" h="5887162">
                <a:moveTo>
                  <a:pt x="0" y="0"/>
                </a:moveTo>
                <a:lnTo>
                  <a:pt x="8395239" y="0"/>
                </a:lnTo>
                <a:lnTo>
                  <a:pt x="8395239" y="5887162"/>
                </a:lnTo>
                <a:lnTo>
                  <a:pt x="0" y="58871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292186" y="2199919"/>
            <a:ext cx="8467109" cy="5874057"/>
          </a:xfrm>
          <a:custGeom>
            <a:avLst/>
            <a:gdLst/>
            <a:ahLst/>
            <a:cxnLst/>
            <a:rect l="l" t="t" r="r" b="b"/>
            <a:pathLst>
              <a:path w="8467109" h="5874057">
                <a:moveTo>
                  <a:pt x="0" y="0"/>
                </a:moveTo>
                <a:lnTo>
                  <a:pt x="8467109" y="0"/>
                </a:lnTo>
                <a:lnTo>
                  <a:pt x="8467109" y="5874057"/>
                </a:lnTo>
                <a:lnTo>
                  <a:pt x="0" y="58740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407858" y="207032"/>
            <a:ext cx="4447992" cy="117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22"/>
              </a:lnSpc>
            </a:pPr>
            <a:r>
              <a:rPr lang="en-US" sz="6944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Light GBM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15901" y="8247556"/>
            <a:ext cx="2279898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E4E1D9"/>
                </a:solidFill>
                <a:latin typeface="Oswald Bold"/>
                <a:ea typeface="Oswald Bold"/>
                <a:cs typeface="Oswald Bold"/>
                <a:sym typeface="Oswald Bold"/>
              </a:rPr>
              <a:t>Before Tuning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12965" y="8247556"/>
            <a:ext cx="2025551" cy="52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E4E1D0"/>
                </a:solidFill>
                <a:latin typeface="Oswald Bold"/>
                <a:ea typeface="Oswald Bold"/>
                <a:cs typeface="Oswald Bold"/>
                <a:sym typeface="Oswald Bold"/>
              </a:rPr>
              <a:t>After Tuning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46566" y="7171898"/>
            <a:ext cx="2729129" cy="2585849"/>
          </a:xfrm>
          <a:custGeom>
            <a:avLst/>
            <a:gdLst/>
            <a:ahLst/>
            <a:cxnLst/>
            <a:rect l="l" t="t" r="r" b="b"/>
            <a:pathLst>
              <a:path w="2729129" h="2585849">
                <a:moveTo>
                  <a:pt x="0" y="0"/>
                </a:moveTo>
                <a:lnTo>
                  <a:pt x="2729129" y="0"/>
                </a:lnTo>
                <a:lnTo>
                  <a:pt x="2729129" y="2585849"/>
                </a:lnTo>
                <a:lnTo>
                  <a:pt x="0" y="2585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6185645">
            <a:off x="-1867548" y="60686"/>
            <a:ext cx="9901401" cy="8812247"/>
          </a:xfrm>
          <a:custGeom>
            <a:avLst/>
            <a:gdLst/>
            <a:ahLst/>
            <a:cxnLst/>
            <a:rect l="l" t="t" r="r" b="b"/>
            <a:pathLst>
              <a:path w="9901401" h="8812247">
                <a:moveTo>
                  <a:pt x="0" y="0"/>
                </a:moveTo>
                <a:lnTo>
                  <a:pt x="9901401" y="0"/>
                </a:lnTo>
                <a:lnTo>
                  <a:pt x="9901401" y="8812247"/>
                </a:lnTo>
                <a:lnTo>
                  <a:pt x="0" y="8812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447366">
            <a:off x="7083089" y="303005"/>
            <a:ext cx="1517793" cy="1451390"/>
          </a:xfrm>
          <a:custGeom>
            <a:avLst/>
            <a:gdLst/>
            <a:ahLst/>
            <a:cxnLst/>
            <a:rect l="l" t="t" r="r" b="b"/>
            <a:pathLst>
              <a:path w="1517793" h="1451390">
                <a:moveTo>
                  <a:pt x="0" y="0"/>
                </a:moveTo>
                <a:lnTo>
                  <a:pt x="1517794" y="0"/>
                </a:lnTo>
                <a:lnTo>
                  <a:pt x="151779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83681" y="2778684"/>
            <a:ext cx="11255941" cy="3376251"/>
          </a:xfrm>
          <a:custGeom>
            <a:avLst/>
            <a:gdLst/>
            <a:ahLst/>
            <a:cxnLst/>
            <a:rect l="l" t="t" r="r" b="b"/>
            <a:pathLst>
              <a:path w="11255941" h="3376251">
                <a:moveTo>
                  <a:pt x="0" y="0"/>
                </a:moveTo>
                <a:lnTo>
                  <a:pt x="11255942" y="0"/>
                </a:lnTo>
                <a:lnTo>
                  <a:pt x="11255942" y="3376251"/>
                </a:lnTo>
                <a:lnTo>
                  <a:pt x="0" y="33762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939623" y="2778684"/>
            <a:ext cx="5707132" cy="3376251"/>
          </a:xfrm>
          <a:custGeom>
            <a:avLst/>
            <a:gdLst/>
            <a:ahLst/>
            <a:cxnLst/>
            <a:rect l="l" t="t" r="r" b="b"/>
            <a:pathLst>
              <a:path w="5707132" h="3376251">
                <a:moveTo>
                  <a:pt x="0" y="0"/>
                </a:moveTo>
                <a:lnTo>
                  <a:pt x="5707132" y="0"/>
                </a:lnTo>
                <a:lnTo>
                  <a:pt x="5707132" y="3376251"/>
                </a:lnTo>
                <a:lnTo>
                  <a:pt x="0" y="33762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7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2680512" y="7088385"/>
            <a:ext cx="12926976" cy="1518920"/>
          </a:xfrm>
          <a:custGeom>
            <a:avLst/>
            <a:gdLst/>
            <a:ahLst/>
            <a:cxnLst/>
            <a:rect l="l" t="t" r="r" b="b"/>
            <a:pathLst>
              <a:path w="12926976" h="1518920">
                <a:moveTo>
                  <a:pt x="0" y="0"/>
                </a:moveTo>
                <a:lnTo>
                  <a:pt x="12926976" y="0"/>
                </a:lnTo>
                <a:lnTo>
                  <a:pt x="12926976" y="1518920"/>
                </a:lnTo>
                <a:lnTo>
                  <a:pt x="0" y="15189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614379" y="790427"/>
            <a:ext cx="9763841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Comparison of models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99078" y="0"/>
            <a:ext cx="8188922" cy="10287000"/>
          </a:xfrm>
          <a:custGeom>
            <a:avLst/>
            <a:gdLst/>
            <a:ahLst/>
            <a:cxnLst/>
            <a:rect l="l" t="t" r="r" b="b"/>
            <a:pathLst>
              <a:path w="8188922" h="10287000">
                <a:moveTo>
                  <a:pt x="0" y="0"/>
                </a:moveTo>
                <a:lnTo>
                  <a:pt x="8188922" y="0"/>
                </a:lnTo>
                <a:lnTo>
                  <a:pt x="81889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215" r="-4421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706422" y="4714499"/>
            <a:ext cx="4273184" cy="772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8"/>
              </a:lnSpc>
            </a:pPr>
            <a:r>
              <a:rPr lang="en-US" sz="4577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55249" y="493983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81" b="-11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404204"/>
            <a:ext cx="3141552" cy="879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20"/>
              </a:lnSpc>
            </a:pPr>
            <a:r>
              <a:rPr lang="en-US" sz="5229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OUTLINE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809758"/>
            <a:ext cx="12049050" cy="4565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Dataset selection and Business Understanding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CRISP-DM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 about Models- Implementation, Evaluation &amp; Comparison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Final model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</a:p>
          <a:p>
            <a:pPr marL="703527" lvl="1" indent="-351763" algn="just">
              <a:lnSpc>
                <a:spcPts val="4562"/>
              </a:lnSpc>
              <a:buFont typeface="Arial"/>
              <a:buChar char="•"/>
            </a:pPr>
            <a:r>
              <a:rPr lang="en-US" sz="325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Citations &amp; 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9663">
            <a:off x="4111359" y="-3364814"/>
            <a:ext cx="9366851" cy="8957051"/>
          </a:xfrm>
          <a:custGeom>
            <a:avLst/>
            <a:gdLst/>
            <a:ahLst/>
            <a:cxnLst/>
            <a:rect l="l" t="t" r="r" b="b"/>
            <a:pathLst>
              <a:path w="9366851" h="8957051">
                <a:moveTo>
                  <a:pt x="0" y="0"/>
                </a:moveTo>
                <a:lnTo>
                  <a:pt x="9366851" y="0"/>
                </a:lnTo>
                <a:lnTo>
                  <a:pt x="9366851" y="8957051"/>
                </a:lnTo>
                <a:lnTo>
                  <a:pt x="0" y="8957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715964">
            <a:off x="14635296" y="2779072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8" y="0"/>
                </a:lnTo>
                <a:lnTo>
                  <a:pt x="2207918" y="2092003"/>
                </a:lnTo>
                <a:lnTo>
                  <a:pt x="0" y="2092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394911">
            <a:off x="16125490" y="7311630"/>
            <a:ext cx="5163362" cy="4892285"/>
          </a:xfrm>
          <a:custGeom>
            <a:avLst/>
            <a:gdLst/>
            <a:ahLst/>
            <a:cxnLst/>
            <a:rect l="l" t="t" r="r" b="b"/>
            <a:pathLst>
              <a:path w="5163362" h="4892285">
                <a:moveTo>
                  <a:pt x="0" y="0"/>
                </a:moveTo>
                <a:lnTo>
                  <a:pt x="5163361" y="0"/>
                </a:lnTo>
                <a:lnTo>
                  <a:pt x="5163361" y="4892285"/>
                </a:lnTo>
                <a:lnTo>
                  <a:pt x="0" y="4892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711477" y="3354387"/>
            <a:ext cx="10237362" cy="2504986"/>
            <a:chOff x="0" y="-66675"/>
            <a:chExt cx="13649816" cy="3339982"/>
          </a:xfrm>
        </p:grpSpPr>
        <p:sp>
          <p:nvSpPr>
            <p:cNvPr id="6" name="TextBox 6"/>
            <p:cNvSpPr txBox="1"/>
            <p:nvPr/>
          </p:nvSpPr>
          <p:spPr>
            <a:xfrm>
              <a:off x="0" y="1355004"/>
              <a:ext cx="13649816" cy="19183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1"/>
                </a:lnSpc>
              </a:pP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Accurate</a:t>
              </a:r>
              <a:r>
                <a:rPr lang="en-US" sz="2400" dirty="0"/>
                <a:t> </a:t>
              </a: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prediction of </a:t>
              </a:r>
              <a:r>
                <a:rPr lang="en-US" sz="2400" dirty="0">
                  <a:latin typeface="HK Grotesk Bold" panose="020B0604020202020204" charset="0"/>
                </a:rPr>
                <a:t>Insurance Drug Spending</a:t>
              </a:r>
              <a:r>
                <a:rPr lang="en-US" sz="2399" b="1" dirty="0">
                  <a:solidFill>
                    <a:srgbClr val="000000"/>
                  </a:solidFill>
                  <a:latin typeface="HK Grotesk Bold" panose="020B0604020202020204" charset="0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is essential for budget planning, reimbursement decisions, and policy-making in healthcare.</a:t>
              </a:r>
            </a:p>
            <a:p>
              <a:pPr algn="l">
                <a:lnSpc>
                  <a:spcPts val="2831"/>
                </a:lnSpc>
              </a:pP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This project analyzes Medicare Part D claims data (2018–2022) using machine learning to forecast average drug spending per dosage unit.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9705043" cy="8415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43"/>
                </a:lnSpc>
                <a:spcBef>
                  <a:spcPct val="0"/>
                </a:spcBef>
              </a:pPr>
              <a:r>
                <a:rPr lang="en-US" sz="3959" b="1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Introduction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11477" y="6473826"/>
            <a:ext cx="10237362" cy="2784474"/>
            <a:chOff x="0" y="0"/>
            <a:chExt cx="13649816" cy="3712633"/>
          </a:xfrm>
        </p:grpSpPr>
        <p:sp>
          <p:nvSpPr>
            <p:cNvPr id="9" name="TextBox 9"/>
            <p:cNvSpPr txBox="1"/>
            <p:nvPr/>
          </p:nvSpPr>
          <p:spPr>
            <a:xfrm>
              <a:off x="0" y="1355005"/>
              <a:ext cx="13649816" cy="2357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31"/>
                </a:lnSpc>
              </a:pP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To develop a predictive model that can estimate future drug cost behavior, detect cost outliers, and help healthcare stakeholders make data-driven decisions.</a:t>
              </a:r>
            </a:p>
            <a:p>
              <a:pPr algn="l">
                <a:lnSpc>
                  <a:spcPts val="2831"/>
                </a:lnSpc>
              </a:pPr>
              <a:r>
                <a:rPr lang="en-US" sz="2399" b="1" dirty="0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We aim to use machine learning to automate analysis traditionally done manually, improving speed and accuracy.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9705043" cy="8415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43"/>
                </a:lnSpc>
                <a:spcBef>
                  <a:spcPct val="0"/>
                </a:spcBef>
              </a:pPr>
              <a:r>
                <a:rPr lang="en-US" sz="3959" b="1">
                  <a:solidFill>
                    <a:srgbClr val="731F7D"/>
                  </a:solidFill>
                  <a:latin typeface="Halant Medium"/>
                  <a:ea typeface="Halant Medium"/>
                  <a:cs typeface="Halant Medium"/>
                  <a:sym typeface="Halant Medium"/>
                </a:rPr>
                <a:t>Problem Statement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737717" y="7024205"/>
            <a:ext cx="2605188" cy="2468415"/>
          </a:xfrm>
          <a:custGeom>
            <a:avLst/>
            <a:gdLst/>
            <a:ahLst/>
            <a:cxnLst/>
            <a:rect l="l" t="t" r="r" b="b"/>
            <a:pathLst>
              <a:path w="2605188" h="2468415">
                <a:moveTo>
                  <a:pt x="0" y="0"/>
                </a:moveTo>
                <a:lnTo>
                  <a:pt x="2605187" y="0"/>
                </a:lnTo>
                <a:lnTo>
                  <a:pt x="2605187" y="2468415"/>
                </a:lnTo>
                <a:lnTo>
                  <a:pt x="0" y="2468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213644" y="-550315"/>
            <a:ext cx="5225712" cy="4650884"/>
          </a:xfrm>
          <a:custGeom>
            <a:avLst/>
            <a:gdLst/>
            <a:ahLst/>
            <a:cxnLst/>
            <a:rect l="l" t="t" r="r" b="b"/>
            <a:pathLst>
              <a:path w="5225712" h="4650884">
                <a:moveTo>
                  <a:pt x="0" y="0"/>
                </a:moveTo>
                <a:lnTo>
                  <a:pt x="5225712" y="0"/>
                </a:lnTo>
                <a:lnTo>
                  <a:pt x="5225712" y="4650884"/>
                </a:lnTo>
                <a:lnTo>
                  <a:pt x="0" y="4650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13119">
            <a:off x="3291026" y="3087831"/>
            <a:ext cx="5693252" cy="5444172"/>
          </a:xfrm>
          <a:custGeom>
            <a:avLst/>
            <a:gdLst/>
            <a:ahLst/>
            <a:cxnLst/>
            <a:rect l="l" t="t" r="r" b="b"/>
            <a:pathLst>
              <a:path w="5693252" h="5444172">
                <a:moveTo>
                  <a:pt x="0" y="0"/>
                </a:moveTo>
                <a:lnTo>
                  <a:pt x="5693252" y="0"/>
                </a:lnTo>
                <a:lnTo>
                  <a:pt x="5693252" y="5444173"/>
                </a:lnTo>
                <a:lnTo>
                  <a:pt x="0" y="54441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29815" y="5706480"/>
            <a:ext cx="7029485" cy="1191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10229815" y="3171853"/>
            <a:ext cx="7029485" cy="556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Business Importance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60666" y="4479179"/>
            <a:ext cx="8167782" cy="2613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2720" lvl="1" indent="-266360" algn="just">
              <a:lnSpc>
                <a:spcPts val="3454"/>
              </a:lnSpc>
              <a:buFont typeface="Arial"/>
              <a:buChar char="•"/>
            </a:pPr>
            <a:r>
              <a:rPr lang="en-US" sz="2467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Helps insurers and healthcare systems control rising drug costs</a:t>
            </a:r>
          </a:p>
          <a:p>
            <a:pPr marL="532720" lvl="1" indent="-266360" algn="just">
              <a:lnSpc>
                <a:spcPts val="3454"/>
              </a:lnSpc>
              <a:buFont typeface="Arial"/>
              <a:buChar char="•"/>
            </a:pPr>
            <a:r>
              <a:rPr lang="en-US" sz="2467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Supports decision-making in benefit design, price negotiations, and reimbursement planning</a:t>
            </a:r>
          </a:p>
          <a:p>
            <a:pPr marL="532720" lvl="1" indent="-266360" algn="just">
              <a:lnSpc>
                <a:spcPts val="3454"/>
              </a:lnSpc>
              <a:buFont typeface="Arial"/>
              <a:buChar char="•"/>
            </a:pPr>
            <a:r>
              <a:rPr lang="en-US" sz="2467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Enables identification of high-cost outlier drugs for closer monitoring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46123" y="1355511"/>
            <a:ext cx="7995755" cy="7575978"/>
          </a:xfrm>
          <a:custGeom>
            <a:avLst/>
            <a:gdLst/>
            <a:ahLst/>
            <a:cxnLst/>
            <a:rect l="l" t="t" r="r" b="b"/>
            <a:pathLst>
              <a:path w="7995755" h="7575978">
                <a:moveTo>
                  <a:pt x="0" y="0"/>
                </a:moveTo>
                <a:lnTo>
                  <a:pt x="7995754" y="0"/>
                </a:lnTo>
                <a:lnTo>
                  <a:pt x="7995754" y="7575978"/>
                </a:lnTo>
                <a:lnTo>
                  <a:pt x="0" y="7575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033790">
            <a:off x="-3142758" y="5113384"/>
            <a:ext cx="7336933" cy="6529870"/>
          </a:xfrm>
          <a:custGeom>
            <a:avLst/>
            <a:gdLst/>
            <a:ahLst/>
            <a:cxnLst/>
            <a:rect l="l" t="t" r="r" b="b"/>
            <a:pathLst>
              <a:path w="7336933" h="6529870">
                <a:moveTo>
                  <a:pt x="0" y="0"/>
                </a:moveTo>
                <a:lnTo>
                  <a:pt x="7336932" y="0"/>
                </a:lnTo>
                <a:lnTo>
                  <a:pt x="7336932" y="6529871"/>
                </a:lnTo>
                <a:lnTo>
                  <a:pt x="0" y="6529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61293" y="3327194"/>
            <a:ext cx="1056541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All About the Data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12955621" y="-916530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60"/>
                </a:lnTo>
                <a:lnTo>
                  <a:pt x="0" y="38904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447366">
            <a:off x="17494525" y="9179016"/>
            <a:ext cx="4068454" cy="3890459"/>
          </a:xfrm>
          <a:custGeom>
            <a:avLst/>
            <a:gdLst/>
            <a:ahLst/>
            <a:cxnLst/>
            <a:rect l="l" t="t" r="r" b="b"/>
            <a:pathLst>
              <a:path w="4068454" h="3890459">
                <a:moveTo>
                  <a:pt x="0" y="0"/>
                </a:moveTo>
                <a:lnTo>
                  <a:pt x="4068454" y="0"/>
                </a:lnTo>
                <a:lnTo>
                  <a:pt x="4068454" y="3890459"/>
                </a:lnTo>
                <a:lnTo>
                  <a:pt x="0" y="38904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925562" y="4931169"/>
            <a:ext cx="12436877" cy="19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Source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   </a:t>
            </a:r>
            <a:r>
              <a:rPr lang="en-US" sz="2799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6" tooltip="https://catalog.data.gov/dataset/medicare-part-d-spending-by-drug-401d2"/>
              </a:rPr>
              <a:t>data.gov – Medicare Part D Spending by Drug</a:t>
            </a:r>
          </a:p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Records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13,889 | Features: 46</a:t>
            </a:r>
          </a:p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Years Covered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2018 to 2022</a:t>
            </a:r>
          </a:p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Includes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Brand name, claims, spending, dosage units, outlier flags, CAGR, etc.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094169">
            <a:off x="-2768217" y="587030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9440951">
            <a:off x="-957979" y="335262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849843" y="741689"/>
            <a:ext cx="8397551" cy="8229600"/>
          </a:xfrm>
          <a:custGeom>
            <a:avLst/>
            <a:gdLst/>
            <a:ahLst/>
            <a:cxnLst/>
            <a:rect l="l" t="t" r="r" b="b"/>
            <a:pathLst>
              <a:path w="8397551" h="8229600">
                <a:moveTo>
                  <a:pt x="0" y="0"/>
                </a:moveTo>
                <a:lnTo>
                  <a:pt x="8397551" y="0"/>
                </a:lnTo>
                <a:lnTo>
                  <a:pt x="83975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990344" y="2342910"/>
            <a:ext cx="8606118" cy="8229600"/>
          </a:xfrm>
          <a:custGeom>
            <a:avLst/>
            <a:gdLst/>
            <a:ahLst/>
            <a:cxnLst/>
            <a:rect l="l" t="t" r="r" b="b"/>
            <a:pathLst>
              <a:path w="8606118" h="8229600">
                <a:moveTo>
                  <a:pt x="0" y="0"/>
                </a:moveTo>
                <a:lnTo>
                  <a:pt x="8606118" y="0"/>
                </a:lnTo>
                <a:lnTo>
                  <a:pt x="86061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040606" y="4333096"/>
            <a:ext cx="772696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Crisp- DM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68794" y="1138912"/>
            <a:ext cx="8397551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BUSINESS UNDERSTANDING</a:t>
            </a:r>
          </a:p>
          <a:p>
            <a:pPr algn="ctr">
              <a:lnSpc>
                <a:spcPts val="2520"/>
              </a:lnSpc>
            </a:pPr>
            <a:endParaRPr lang="en-US" sz="1800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970256" y="2529384"/>
            <a:ext cx="214238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PREPARATION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694011" y="4006377"/>
            <a:ext cx="212576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MODELING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07268" y="5337019"/>
            <a:ext cx="2499254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UNDERSTANDING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15748" y="6748624"/>
            <a:ext cx="165139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EVALUATION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71480" y="8160229"/>
            <a:ext cx="839755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DEPLOYMENT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46566" y="7171898"/>
            <a:ext cx="2729129" cy="2585849"/>
          </a:xfrm>
          <a:custGeom>
            <a:avLst/>
            <a:gdLst/>
            <a:ahLst/>
            <a:cxnLst/>
            <a:rect l="l" t="t" r="r" b="b"/>
            <a:pathLst>
              <a:path w="2729129" h="2585849">
                <a:moveTo>
                  <a:pt x="0" y="0"/>
                </a:moveTo>
                <a:lnTo>
                  <a:pt x="2729129" y="0"/>
                </a:lnTo>
                <a:lnTo>
                  <a:pt x="2729129" y="2585849"/>
                </a:lnTo>
                <a:lnTo>
                  <a:pt x="0" y="2585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6185645">
            <a:off x="-1867548" y="60686"/>
            <a:ext cx="9901401" cy="8812247"/>
          </a:xfrm>
          <a:custGeom>
            <a:avLst/>
            <a:gdLst/>
            <a:ahLst/>
            <a:cxnLst/>
            <a:rect l="l" t="t" r="r" b="b"/>
            <a:pathLst>
              <a:path w="9901401" h="8812247">
                <a:moveTo>
                  <a:pt x="0" y="0"/>
                </a:moveTo>
                <a:lnTo>
                  <a:pt x="9901401" y="0"/>
                </a:lnTo>
                <a:lnTo>
                  <a:pt x="9901401" y="8812247"/>
                </a:lnTo>
                <a:lnTo>
                  <a:pt x="0" y="8812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055747" y="3419481"/>
            <a:ext cx="6440553" cy="210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Business Understanding</a:t>
            </a:r>
          </a:p>
        </p:txBody>
      </p:sp>
      <p:sp>
        <p:nvSpPr>
          <p:cNvPr id="5" name="Freeform 5"/>
          <p:cNvSpPr/>
          <p:nvPr/>
        </p:nvSpPr>
        <p:spPr>
          <a:xfrm rot="-447366">
            <a:off x="7083089" y="303005"/>
            <a:ext cx="1517793" cy="1451390"/>
          </a:xfrm>
          <a:custGeom>
            <a:avLst/>
            <a:gdLst/>
            <a:ahLst/>
            <a:cxnLst/>
            <a:rect l="l" t="t" r="r" b="b"/>
            <a:pathLst>
              <a:path w="1517793" h="1451390">
                <a:moveTo>
                  <a:pt x="0" y="0"/>
                </a:moveTo>
                <a:lnTo>
                  <a:pt x="1517794" y="0"/>
                </a:lnTo>
                <a:lnTo>
                  <a:pt x="151779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9234635" y="2385752"/>
            <a:ext cx="8452754" cy="5640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The rising cost of prescription drugs is a major concern for healthcare systems and insurers.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 This project aims to support cost transparency and policy planning by predicting drug prices and claims using machine learning.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 spc="-23" dirty="0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Key Business Goals: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Enable proactive budget planning for insurers and hospitals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Identify high-cost or anomalous drugs early for cost control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Support data-driven decisions in pricing negotiations and reimbursement policies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Help improve financial sustainability in public programs like Medicare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 spc="-23" dirty="0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94633">
            <a:off x="-2022061" y="8242530"/>
            <a:ext cx="4315504" cy="4088940"/>
          </a:xfrm>
          <a:custGeom>
            <a:avLst/>
            <a:gdLst/>
            <a:ahLst/>
            <a:cxnLst/>
            <a:rect l="l" t="t" r="r" b="b"/>
            <a:pathLst>
              <a:path w="4315504" h="4088940">
                <a:moveTo>
                  <a:pt x="0" y="0"/>
                </a:moveTo>
                <a:lnTo>
                  <a:pt x="4315504" y="0"/>
                </a:lnTo>
                <a:lnTo>
                  <a:pt x="4315504" y="4088940"/>
                </a:lnTo>
                <a:lnTo>
                  <a:pt x="0" y="408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689718" y="1411822"/>
            <a:ext cx="1290856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Data Preparation</a:t>
            </a:r>
          </a:p>
        </p:txBody>
      </p:sp>
      <p:sp>
        <p:nvSpPr>
          <p:cNvPr id="4" name="Freeform 4"/>
          <p:cNvSpPr/>
          <p:nvPr/>
        </p:nvSpPr>
        <p:spPr>
          <a:xfrm rot="313119">
            <a:off x="15158388" y="-1579634"/>
            <a:ext cx="5214256" cy="4986132"/>
          </a:xfrm>
          <a:custGeom>
            <a:avLst/>
            <a:gdLst/>
            <a:ahLst/>
            <a:cxnLst/>
            <a:rect l="l" t="t" r="r" b="b"/>
            <a:pathLst>
              <a:path w="5214256" h="4986132">
                <a:moveTo>
                  <a:pt x="0" y="0"/>
                </a:moveTo>
                <a:lnTo>
                  <a:pt x="5214256" y="0"/>
                </a:lnTo>
                <a:lnTo>
                  <a:pt x="5214256" y="4986132"/>
                </a:lnTo>
                <a:lnTo>
                  <a:pt x="0" y="49861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3264370" y="3120537"/>
            <a:ext cx="11759260" cy="540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9"/>
              </a:lnSpc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prepare the dataset for modeling, the following steps were taken:</a:t>
            </a:r>
          </a:p>
          <a:p>
            <a:pPr algn="l">
              <a:lnSpc>
                <a:spcPts val="2899"/>
              </a:lnSpc>
            </a:pPr>
            <a:endParaRPr lang="en-US" sz="207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47091" lvl="1" indent="-223546" algn="l">
              <a:lnSpc>
                <a:spcPts val="2899"/>
              </a:lnSpc>
              <a:buFont typeface="Arial"/>
              <a:buChar char="•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Missing Values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Dropped columns with more than 50% missing data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Removed remaining rows with any null values</a:t>
            </a:r>
          </a:p>
          <a:p>
            <a:pPr marL="447091" lvl="1" indent="-223546" algn="l">
              <a:lnSpc>
                <a:spcPts val="2899"/>
              </a:lnSpc>
              <a:buFont typeface="Arial"/>
              <a:buChar char="•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Duplicate Handling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Duplicate entries were identified and removed to avoid bias</a:t>
            </a:r>
          </a:p>
          <a:p>
            <a:pPr marL="447091" lvl="1" indent="-223546" algn="l">
              <a:lnSpc>
                <a:spcPts val="2899"/>
              </a:lnSpc>
              <a:buFont typeface="Arial"/>
              <a:buChar char="•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Feature Review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Categorical features (e.g., brand name) were excluded from modeling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Focused on numerical cost-related features</a:t>
            </a:r>
          </a:p>
          <a:p>
            <a:pPr marL="447091" lvl="1" indent="-223546" algn="l">
              <a:lnSpc>
                <a:spcPts val="2899"/>
              </a:lnSpc>
              <a:buFont typeface="Arial"/>
              <a:buChar char="•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Outlier Awareness</a:t>
            </a:r>
          </a:p>
          <a:p>
            <a:pPr marL="894183" lvl="2" indent="-298061" algn="l">
              <a:lnSpc>
                <a:spcPts val="2899"/>
              </a:lnSpc>
              <a:buFont typeface="Arial"/>
              <a:buChar char="⚬"/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Outliers were retained and later handled using log transformation, ensuring model robustness</a:t>
            </a:r>
          </a:p>
          <a:p>
            <a:pPr algn="l">
              <a:lnSpc>
                <a:spcPts val="2899"/>
              </a:lnSpc>
            </a:pPr>
            <a:endParaRPr lang="en-US" sz="207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2899"/>
              </a:lnSpc>
            </a:pPr>
            <a:r>
              <a:rPr lang="en-US" sz="207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preparation ensured a clean and consistent dataset for accurate prediction.</a:t>
            </a:r>
          </a:p>
          <a:p>
            <a:pPr algn="l">
              <a:lnSpc>
                <a:spcPts val="2899"/>
              </a:lnSpc>
            </a:pPr>
            <a:endParaRPr lang="en-US" sz="207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6863062" y="8785582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313119">
            <a:off x="13667511" y="-221618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959566">
            <a:off x="-1064580" y="-835972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8"/>
                </a:lnTo>
                <a:lnTo>
                  <a:pt x="0" y="2768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06544" y="1038225"/>
            <a:ext cx="5307614" cy="210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Data Modeling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2970" y="3317793"/>
            <a:ext cx="8653745" cy="5640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We trained and compared several machine learning models to forecast drug costs and detect outliers: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K-Nearest Neighbors Regressor (KNN) – Distance-based model; performance depends on optimal k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Random Forest Regressor – Ensemble method offering robust predictions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 err="1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XGBoost</a:t>
            </a: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– Powerful gradient boosting model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 err="1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LightGBM</a:t>
            </a: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– Fastest and most accurate model in our analysis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Linear Regressor: A simple and interpretable baseline model 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Decision Tree Regressor: A tree-based model that captures non- linear relationships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endParaRPr lang="en-US" sz="2399" spc="-23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 spc="-23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642493" y="1038225"/>
            <a:ext cx="5896742" cy="210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Data</a:t>
            </a:r>
          </a:p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Understanding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65779" y="3317793"/>
            <a:ext cx="8473338" cy="588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We explored the structure and contents of the Medicare Part D dataset: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Dataset Shape: 13,889 rows × 46 columns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Data Types:</a:t>
            </a:r>
          </a:p>
          <a:p>
            <a:pPr marL="1036318" lvl="2" indent="-345439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Numerical: Spending, dosage units, claims, beneficiaries</a:t>
            </a:r>
          </a:p>
          <a:p>
            <a:pPr marL="1036318" lvl="2" indent="-345439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Categorical: Brand name, generic name, manufacturer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Target Variable:</a:t>
            </a:r>
          </a:p>
          <a:p>
            <a:pPr marL="1036318" lvl="2" indent="-345439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Avg_Spnd_Per_Dsg_Unt_Wghtd_2022 (Average spending per dosage unit in 2022)</a:t>
            </a:r>
          </a:p>
          <a:p>
            <a:pPr marL="518159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Feature Insights:</a:t>
            </a:r>
          </a:p>
          <a:p>
            <a:pPr marL="1036318" lvl="2" indent="-345439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Strong year-to-year correlation among cost metrics</a:t>
            </a:r>
          </a:p>
          <a:p>
            <a:pPr marL="1036318" lvl="2" indent="-345439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Categorical fields were excluded from modeling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-23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Understanding these patterns helped in selecting relevant features for accurate predictions.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1280</Words>
  <Application>Microsoft Office PowerPoint</Application>
  <PresentationFormat>Custom</PresentationFormat>
  <Paragraphs>159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Halant Medium</vt:lpstr>
      <vt:lpstr>Calibri</vt:lpstr>
      <vt:lpstr>Assistant</vt:lpstr>
      <vt:lpstr>Arial</vt:lpstr>
      <vt:lpstr>Lato Bold</vt:lpstr>
      <vt:lpstr>Roboto Bold</vt:lpstr>
      <vt:lpstr>Oswald Bold</vt:lpstr>
      <vt:lpstr>Roboto</vt:lpstr>
      <vt:lpstr>HK Grotesk Bold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Black Simple Technology Keynote Presentation</dc:title>
  <cp:lastModifiedBy>Aditya Chitnis</cp:lastModifiedBy>
  <cp:revision>5</cp:revision>
  <dcterms:created xsi:type="dcterms:W3CDTF">2006-08-16T00:00:00Z</dcterms:created>
  <dcterms:modified xsi:type="dcterms:W3CDTF">2025-09-07T18:58:30Z</dcterms:modified>
  <dc:identifier>DAGmmI1yC3w</dc:identifier>
</cp:coreProperties>
</file>

<file path=docProps/thumbnail.jpeg>
</file>